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WenQuanYi" panose="02010600030101010101" charset="-122"/>
      <p:regular r:id="rId35"/>
    </p:embeddedFont>
    <p:embeddedFont>
      <p:font typeface="Alegreya" panose="02010600030101010101" charset="0"/>
      <p:regular r:id="rId36"/>
    </p:embeddedFont>
    <p:embeddedFont>
      <p:font typeface="Alegreya Bold" panose="02010600030101010101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t="12007" b="120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28346" y="2721847"/>
            <a:ext cx="7480576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FFFF"/>
                </a:solidFill>
                <a:latin typeface="Alegreya Bold"/>
              </a:rPr>
              <a:t>Ordering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8922" y="2721847"/>
            <a:ext cx="6022481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7412"/>
                </a:solidFill>
                <a:latin typeface="Alegreya Bold"/>
              </a:rPr>
              <a:t>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06910" y="5777247"/>
            <a:ext cx="7977014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spc="1239">
                <a:solidFill>
                  <a:srgbClr val="FFFFFF"/>
                </a:solidFill>
                <a:latin typeface="Alegreya Bold"/>
              </a:rPr>
              <a:t>SMART RESTAURANT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935086"/>
            <a:ext cx="3909628" cy="9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7">
                <a:solidFill>
                  <a:srgbClr val="FFFFFF"/>
                </a:solidFill>
                <a:latin typeface="Lato"/>
              </a:rPr>
              <a:t>Prepared by: </a:t>
            </a:r>
          </a:p>
          <a:p>
            <a:pPr>
              <a:lnSpc>
                <a:spcPts val="2660"/>
              </a:lnSpc>
            </a:pPr>
            <a:r>
              <a:rPr lang="en-US" sz="1900" spc="277">
                <a:solidFill>
                  <a:srgbClr val="FFFFFF"/>
                </a:solidFill>
                <a:latin typeface="Lato"/>
              </a:rPr>
              <a:t>Lee Xing Yang A19EE0430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endParaRPr lang="en-US" sz="1900" spc="277">
              <a:solidFill>
                <a:srgbClr val="FFFFFF"/>
              </a:solidFill>
              <a:latin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8605" y="8744268"/>
            <a:ext cx="5260695" cy="9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7">
                <a:solidFill>
                  <a:srgbClr val="FFFFFF"/>
                </a:solidFill>
                <a:latin typeface="Lato"/>
              </a:rPr>
              <a:t>Supervised by:</a:t>
            </a:r>
          </a:p>
          <a:p>
            <a:pPr>
              <a:lnSpc>
                <a:spcPts val="2660"/>
              </a:lnSpc>
            </a:pPr>
            <a:r>
              <a:rPr lang="en-US" sz="1900" spc="277">
                <a:solidFill>
                  <a:srgbClr val="FFFFFF"/>
                </a:solidFill>
                <a:latin typeface="Lato"/>
              </a:rPr>
              <a:t>LTs Dr Fauzan Khairi bin Che Harun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endParaRPr lang="en-US" sz="1900" spc="277">
              <a:solidFill>
                <a:srgbClr val="FFFFFF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8655" y="923925"/>
            <a:ext cx="6190657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Alegreya Bold"/>
              </a:rPr>
              <a:t>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5132"/>
            <a:ext cx="8115300" cy="574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313" lvl="1" indent="-382657">
              <a:lnSpc>
                <a:spcPts val="4962"/>
              </a:lnSpc>
              <a:buFont typeface="Arial"/>
              <a:buChar char="•"/>
            </a:pPr>
            <a:r>
              <a:rPr lang="en-US" sz="3544" dirty="0">
                <a:solidFill>
                  <a:srgbClr val="000000"/>
                </a:solidFill>
                <a:latin typeface="Alegreya"/>
              </a:rPr>
              <a:t>The project is to design a one stop smart system from reserve, order, taking food to pay for the food.</a:t>
            </a:r>
          </a:p>
          <a:p>
            <a:pPr marL="765313" lvl="1" indent="-382657">
              <a:lnSpc>
                <a:spcPts val="4962"/>
              </a:lnSpc>
              <a:buFont typeface="Arial"/>
              <a:buChar char="•"/>
            </a:pPr>
            <a:r>
              <a:rPr lang="en-US" sz="3544" dirty="0">
                <a:solidFill>
                  <a:srgbClr val="000000"/>
                </a:solidFill>
                <a:latin typeface="Alegreya"/>
              </a:rPr>
              <a:t>Involve website development of front end, server and backend</a:t>
            </a:r>
          </a:p>
          <a:p>
            <a:pPr marL="765313" lvl="1" indent="-382657">
              <a:lnSpc>
                <a:spcPts val="4962"/>
              </a:lnSpc>
              <a:buFont typeface="Arial"/>
              <a:buChar char="•"/>
            </a:pPr>
            <a:r>
              <a:rPr lang="en-US" sz="3544" dirty="0">
                <a:solidFill>
                  <a:srgbClr val="000000"/>
                </a:solidFill>
                <a:latin typeface="Alegreya"/>
              </a:rPr>
              <a:t>Circuit design using </a:t>
            </a:r>
            <a:r>
              <a:rPr lang="en-US" sz="3544" dirty="0" err="1">
                <a:solidFill>
                  <a:srgbClr val="000000"/>
                </a:solidFill>
                <a:latin typeface="Alegreya"/>
              </a:rPr>
              <a:t>Wifi</a:t>
            </a:r>
            <a:r>
              <a:rPr lang="en-US" sz="3544" dirty="0">
                <a:solidFill>
                  <a:srgbClr val="000000"/>
                </a:solidFill>
                <a:latin typeface="Alegreya"/>
              </a:rPr>
              <a:t> </a:t>
            </a:r>
            <a:r>
              <a:rPr lang="en-US" sz="3544" dirty="0" err="1">
                <a:solidFill>
                  <a:srgbClr val="000000"/>
                </a:solidFill>
                <a:latin typeface="Alegreya"/>
              </a:rPr>
              <a:t>Module,LCD</a:t>
            </a:r>
            <a:r>
              <a:rPr lang="en-US" sz="3544">
                <a:solidFill>
                  <a:srgbClr val="000000"/>
                </a:solidFill>
                <a:latin typeface="Alegreya"/>
              </a:rPr>
              <a:t> Display</a:t>
            </a:r>
            <a:endParaRPr lang="en-US" sz="3544" dirty="0">
              <a:solidFill>
                <a:srgbClr val="000000"/>
              </a:solidFill>
              <a:latin typeface="Alegreya"/>
            </a:endParaRPr>
          </a:p>
          <a:p>
            <a:pPr marL="765313" lvl="1" indent="-382657">
              <a:lnSpc>
                <a:spcPts val="4962"/>
              </a:lnSpc>
              <a:buFont typeface="Arial"/>
              <a:buChar char="•"/>
            </a:pPr>
            <a:r>
              <a:rPr lang="en-US" sz="3544" dirty="0">
                <a:solidFill>
                  <a:srgbClr val="000000"/>
                </a:solidFill>
                <a:latin typeface="Alegreya"/>
              </a:rPr>
              <a:t>Involve programming such as C, Java Script, SQL, and PHP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8655" y="923925"/>
            <a:ext cx="6190657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Alegreya Bold"/>
              </a:rPr>
              <a:t>What will be new?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655" y="2145830"/>
            <a:ext cx="8272836" cy="650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6" lvl="1" indent="-572133">
              <a:lnSpc>
                <a:spcPts val="7419"/>
              </a:lnSpc>
              <a:buFont typeface="Arial"/>
              <a:buChar char="•"/>
            </a:pPr>
            <a:r>
              <a:rPr lang="en-US" sz="5299" u="sng">
                <a:solidFill>
                  <a:srgbClr val="EB6B12"/>
                </a:solidFill>
                <a:latin typeface="Alegreya Bold"/>
              </a:rPr>
              <a:t>Table reservation system (On table hardware)</a:t>
            </a:r>
          </a:p>
          <a:p>
            <a:pPr marL="1144266" lvl="1" indent="-572133">
              <a:lnSpc>
                <a:spcPts val="7419"/>
              </a:lnSpc>
              <a:buFont typeface="Arial"/>
              <a:buChar char="•"/>
            </a:pPr>
            <a:r>
              <a:rPr lang="en-US" sz="5299" u="sng">
                <a:solidFill>
                  <a:srgbClr val="EB6B12"/>
                </a:solidFill>
                <a:latin typeface="Alegreya Bold"/>
              </a:rPr>
              <a:t>Ringtone remind system</a:t>
            </a:r>
          </a:p>
          <a:p>
            <a:pPr marL="1144266" lvl="1" indent="-572133">
              <a:lnSpc>
                <a:spcPts val="7419"/>
              </a:lnSpc>
              <a:spcBef>
                <a:spcPct val="0"/>
              </a:spcBef>
              <a:buFont typeface="Arial"/>
              <a:buChar char="•"/>
            </a:pPr>
            <a:r>
              <a:rPr lang="en-US" sz="5299" u="sng">
                <a:solidFill>
                  <a:srgbClr val="EB6B12"/>
                </a:solidFill>
                <a:latin typeface="Alegreya Bold"/>
              </a:rPr>
              <a:t>Dashboard which display food owner when multiple people collect food at counter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077" y="3308894"/>
            <a:ext cx="16767846" cy="330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2"/>
              </a:lnSpc>
            </a:pPr>
            <a:r>
              <a:rPr lang="en-US" sz="19423">
                <a:solidFill>
                  <a:srgbClr val="FFFFFF"/>
                </a:solidFill>
                <a:latin typeface="Alegreya Bold"/>
              </a:rPr>
              <a:t>Let's dive into it!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526" y="3063478"/>
            <a:ext cx="15525393" cy="5460496"/>
          </a:xfrm>
          <a:custGeom>
            <a:avLst/>
            <a:gdLst/>
            <a:ahLst/>
            <a:cxnLst/>
            <a:rect l="l" t="t" r="r" b="b"/>
            <a:pathLst>
              <a:path w="15525393" h="5460496">
                <a:moveTo>
                  <a:pt x="0" y="0"/>
                </a:moveTo>
                <a:lnTo>
                  <a:pt x="15525392" y="0"/>
                </a:lnTo>
                <a:lnTo>
                  <a:pt x="15525392" y="5460496"/>
                </a:lnTo>
                <a:lnTo>
                  <a:pt x="0" y="546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8854" y="857250"/>
            <a:ext cx="7113146" cy="159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Alegreya Bold"/>
              </a:rPr>
              <a:t>Methodology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5164" y="1028700"/>
            <a:ext cx="13917672" cy="8860635"/>
          </a:xfrm>
          <a:custGeom>
            <a:avLst/>
            <a:gdLst/>
            <a:ahLst/>
            <a:cxnLst/>
            <a:rect l="l" t="t" r="r" b="b"/>
            <a:pathLst>
              <a:path w="13917672" h="8860635">
                <a:moveTo>
                  <a:pt x="0" y="0"/>
                </a:moveTo>
                <a:lnTo>
                  <a:pt x="13917672" y="0"/>
                </a:lnTo>
                <a:lnTo>
                  <a:pt x="13917672" y="8860635"/>
                </a:lnTo>
                <a:lnTo>
                  <a:pt x="0" y="886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8300"/>
            <a:ext cx="3390900" cy="741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4262" dirty="0">
                <a:solidFill>
                  <a:srgbClr val="000000"/>
                </a:solidFill>
                <a:latin typeface="Alegreya Bold"/>
              </a:rPr>
              <a:t>Methodology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15831" y="4131310"/>
            <a:ext cx="2379821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0184" y="4131310"/>
            <a:ext cx="861104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Webapp Customer Side......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4516" y="2351380"/>
            <a:ext cx="12278968" cy="6906920"/>
          </a:xfrm>
          <a:custGeom>
            <a:avLst/>
            <a:gdLst/>
            <a:ahLst/>
            <a:cxnLst/>
            <a:rect l="l" t="t" r="r" b="b"/>
            <a:pathLst>
              <a:path w="12278968" h="6906920">
                <a:moveTo>
                  <a:pt x="0" y="0"/>
                </a:moveTo>
                <a:lnTo>
                  <a:pt x="12278968" y="0"/>
                </a:lnTo>
                <a:lnTo>
                  <a:pt x="12278968" y="6906920"/>
                </a:lnTo>
                <a:lnTo>
                  <a:pt x="0" y="690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04875"/>
            <a:ext cx="2959353" cy="11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>
                <a:solidFill>
                  <a:srgbClr val="FFFFFF"/>
                </a:solidFill>
                <a:latin typeface="Alegreya Bold"/>
              </a:rPr>
              <a:t>Food list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45499" y="4131310"/>
            <a:ext cx="8006358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Webapp Hawker Side......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4801" y="2400756"/>
            <a:ext cx="12191190" cy="6857544"/>
          </a:xfrm>
          <a:custGeom>
            <a:avLst/>
            <a:gdLst/>
            <a:ahLst/>
            <a:cxnLst/>
            <a:rect l="l" t="t" r="r" b="b"/>
            <a:pathLst>
              <a:path w="12191190" h="6857544">
                <a:moveTo>
                  <a:pt x="0" y="0"/>
                </a:moveTo>
                <a:lnTo>
                  <a:pt x="12191190" y="0"/>
                </a:lnTo>
                <a:lnTo>
                  <a:pt x="12191190" y="6857544"/>
                </a:lnTo>
                <a:lnTo>
                  <a:pt x="0" y="685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04875"/>
            <a:ext cx="2959353" cy="11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>
                <a:solidFill>
                  <a:srgbClr val="FFFFFF"/>
                </a:solidFill>
                <a:latin typeface="Alegreya Bold"/>
              </a:rPr>
              <a:t>Food list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53402" y="4131310"/>
            <a:ext cx="4104680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 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4109" y="2848401"/>
            <a:ext cx="13419783" cy="5846768"/>
          </a:xfrm>
          <a:custGeom>
            <a:avLst/>
            <a:gdLst/>
            <a:ahLst/>
            <a:cxnLst/>
            <a:rect l="l" t="t" r="r" b="b"/>
            <a:pathLst>
              <a:path w="13419783" h="5846768">
                <a:moveTo>
                  <a:pt x="0" y="0"/>
                </a:moveTo>
                <a:lnTo>
                  <a:pt x="13419782" y="0"/>
                </a:lnTo>
                <a:lnTo>
                  <a:pt x="13419782" y="5846768"/>
                </a:lnTo>
                <a:lnTo>
                  <a:pt x="0" y="5846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803" r="-315684" b="-3898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1033" y="904875"/>
            <a:ext cx="5542167" cy="112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 dirty="0">
                <a:solidFill>
                  <a:srgbClr val="FFFFFF"/>
                </a:solidFill>
                <a:latin typeface="Alegreya Bold"/>
              </a:rPr>
              <a:t>Customer list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7350" y="3492392"/>
            <a:ext cx="5805712" cy="3302216"/>
          </a:xfrm>
          <a:custGeom>
            <a:avLst/>
            <a:gdLst/>
            <a:ahLst/>
            <a:cxnLst/>
            <a:rect l="l" t="t" r="r" b="b"/>
            <a:pathLst>
              <a:path w="5805712" h="3302216">
                <a:moveTo>
                  <a:pt x="0" y="0"/>
                </a:moveTo>
                <a:lnTo>
                  <a:pt x="5805712" y="0"/>
                </a:lnTo>
                <a:lnTo>
                  <a:pt x="5805712" y="3302216"/>
                </a:lnTo>
                <a:lnTo>
                  <a:pt x="0" y="330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263" b="-502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9623" y="3492392"/>
            <a:ext cx="5805712" cy="3302216"/>
          </a:xfrm>
          <a:custGeom>
            <a:avLst/>
            <a:gdLst/>
            <a:ahLst/>
            <a:cxnLst/>
            <a:rect l="l" t="t" r="r" b="b"/>
            <a:pathLst>
              <a:path w="5805712" h="3302216">
                <a:moveTo>
                  <a:pt x="0" y="0"/>
                </a:moveTo>
                <a:lnTo>
                  <a:pt x="5805713" y="0"/>
                </a:lnTo>
                <a:lnTo>
                  <a:pt x="5805713" y="3302216"/>
                </a:lnTo>
                <a:lnTo>
                  <a:pt x="0" y="330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811" b="-476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09725" y="3492392"/>
            <a:ext cx="5868551" cy="3302216"/>
          </a:xfrm>
          <a:custGeom>
            <a:avLst/>
            <a:gdLst/>
            <a:ahLst/>
            <a:cxnLst/>
            <a:rect l="l" t="t" r="r" b="b"/>
            <a:pathLst>
              <a:path w="5868551" h="3302216">
                <a:moveTo>
                  <a:pt x="0" y="0"/>
                </a:moveTo>
                <a:lnTo>
                  <a:pt x="5868550" y="0"/>
                </a:lnTo>
                <a:lnTo>
                  <a:pt x="5868550" y="3302216"/>
                </a:lnTo>
                <a:lnTo>
                  <a:pt x="0" y="3302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882" b="-49153"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47589" y="4785623"/>
            <a:ext cx="2797508" cy="1692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78186" y="5072679"/>
            <a:ext cx="1848563" cy="11183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904875"/>
            <a:ext cx="7067430" cy="11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>
                <a:solidFill>
                  <a:srgbClr val="FFFFFF"/>
                </a:solidFill>
                <a:latin typeface="Alegreya Bold"/>
              </a:rPr>
              <a:t>Queue position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06642" y="2159573"/>
            <a:ext cx="1971675" cy="10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FFFFFF"/>
                </a:solidFill>
                <a:latin typeface="Alegreya Bold"/>
              </a:rPr>
              <a:t>Seat 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15491" y="2159573"/>
            <a:ext cx="1857018" cy="10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FFFFFF"/>
                </a:solidFill>
                <a:latin typeface="Alegreya Bold"/>
              </a:rPr>
              <a:t>Seat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2227" y="2159573"/>
            <a:ext cx="1955959" cy="10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FFFFFF"/>
                </a:solidFill>
                <a:latin typeface="Alegreya Bold"/>
              </a:rPr>
              <a:t>Seat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4109" y="2516560"/>
            <a:ext cx="13419783" cy="5846768"/>
          </a:xfrm>
          <a:custGeom>
            <a:avLst/>
            <a:gdLst/>
            <a:ahLst/>
            <a:cxnLst/>
            <a:rect l="l" t="t" r="r" b="b"/>
            <a:pathLst>
              <a:path w="13419783" h="5846768">
                <a:moveTo>
                  <a:pt x="0" y="0"/>
                </a:moveTo>
                <a:lnTo>
                  <a:pt x="13419782" y="0"/>
                </a:lnTo>
                <a:lnTo>
                  <a:pt x="13419782" y="5846768"/>
                </a:lnTo>
                <a:lnTo>
                  <a:pt x="0" y="5846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803" r="-315684" b="-3898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70233" y="4953877"/>
            <a:ext cx="3401633" cy="20579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20053" y="6836878"/>
            <a:ext cx="3551812" cy="21488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32786" y="5439944"/>
            <a:ext cx="2598215" cy="15719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9274" y="6836878"/>
            <a:ext cx="2801728" cy="169504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1033" y="904875"/>
            <a:ext cx="4641721" cy="11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>
                <a:solidFill>
                  <a:srgbClr val="FFFFFF"/>
                </a:solidFill>
                <a:latin typeface="Alegreya Bold"/>
              </a:rPr>
              <a:t>Customer list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7763" y="2200455"/>
            <a:ext cx="7852474" cy="6454960"/>
          </a:xfrm>
          <a:custGeom>
            <a:avLst/>
            <a:gdLst/>
            <a:ahLst/>
            <a:cxnLst/>
            <a:rect l="l" t="t" r="r" b="b"/>
            <a:pathLst>
              <a:path w="7852474" h="6454960">
                <a:moveTo>
                  <a:pt x="0" y="0"/>
                </a:moveTo>
                <a:lnTo>
                  <a:pt x="7852474" y="0"/>
                </a:lnTo>
                <a:lnTo>
                  <a:pt x="7852474" y="6454960"/>
                </a:lnTo>
                <a:lnTo>
                  <a:pt x="0" y="6454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7" r="-258089" b="-1252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87213"/>
            <a:ext cx="4941902" cy="11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sz="6529">
                <a:solidFill>
                  <a:srgbClr val="FFFFFF"/>
                </a:solidFill>
                <a:latin typeface="Alegreya Bold"/>
              </a:rPr>
              <a:t>Table Number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99746" y="4131310"/>
            <a:ext cx="8699450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Table Reservation Hardware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1144" y="1288019"/>
            <a:ext cx="5805712" cy="7710963"/>
          </a:xfrm>
          <a:custGeom>
            <a:avLst/>
            <a:gdLst/>
            <a:ahLst/>
            <a:cxnLst/>
            <a:rect l="l" t="t" r="r" b="b"/>
            <a:pathLst>
              <a:path w="5805712" h="7710963">
                <a:moveTo>
                  <a:pt x="0" y="0"/>
                </a:moveTo>
                <a:lnTo>
                  <a:pt x="5805712" y="0"/>
                </a:lnTo>
                <a:lnTo>
                  <a:pt x="580571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7210" y="1288019"/>
            <a:ext cx="5805712" cy="7710963"/>
          </a:xfrm>
          <a:custGeom>
            <a:avLst/>
            <a:gdLst/>
            <a:ahLst/>
            <a:cxnLst/>
            <a:rect l="l" t="t" r="r" b="b"/>
            <a:pathLst>
              <a:path w="5805712" h="7710963">
                <a:moveTo>
                  <a:pt x="0" y="0"/>
                </a:moveTo>
                <a:lnTo>
                  <a:pt x="5805712" y="0"/>
                </a:lnTo>
                <a:lnTo>
                  <a:pt x="580571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57742" y="1288019"/>
            <a:ext cx="5805712" cy="7710963"/>
          </a:xfrm>
          <a:custGeom>
            <a:avLst/>
            <a:gdLst/>
            <a:ahLst/>
            <a:cxnLst/>
            <a:rect l="l" t="t" r="r" b="b"/>
            <a:pathLst>
              <a:path w="5805712" h="7710963">
                <a:moveTo>
                  <a:pt x="0" y="0"/>
                </a:moveTo>
                <a:lnTo>
                  <a:pt x="5805712" y="0"/>
                </a:lnTo>
                <a:lnTo>
                  <a:pt x="580571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1144" y="1288019"/>
            <a:ext cx="5805712" cy="7710963"/>
          </a:xfrm>
          <a:custGeom>
            <a:avLst/>
            <a:gdLst/>
            <a:ahLst/>
            <a:cxnLst/>
            <a:rect l="l" t="t" r="r" b="b"/>
            <a:pathLst>
              <a:path w="5805712" h="7710963">
                <a:moveTo>
                  <a:pt x="0" y="0"/>
                </a:moveTo>
                <a:lnTo>
                  <a:pt x="5805712" y="0"/>
                </a:lnTo>
                <a:lnTo>
                  <a:pt x="580571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81" y="3383690"/>
            <a:ext cx="1223068" cy="1759810"/>
          </a:xfrm>
          <a:custGeom>
            <a:avLst/>
            <a:gdLst/>
            <a:ahLst/>
            <a:cxnLst/>
            <a:rect l="l" t="t" r="r" b="b"/>
            <a:pathLst>
              <a:path w="1223068" h="1759810">
                <a:moveTo>
                  <a:pt x="0" y="0"/>
                </a:moveTo>
                <a:lnTo>
                  <a:pt x="1223068" y="0"/>
                </a:lnTo>
                <a:lnTo>
                  <a:pt x="1223068" y="1759810"/>
                </a:lnTo>
                <a:lnTo>
                  <a:pt x="0" y="175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59187" y="5143500"/>
            <a:ext cx="1223068" cy="1759810"/>
          </a:xfrm>
          <a:custGeom>
            <a:avLst/>
            <a:gdLst/>
            <a:ahLst/>
            <a:cxnLst/>
            <a:rect l="l" t="t" r="r" b="b"/>
            <a:pathLst>
              <a:path w="1223068" h="1759810">
                <a:moveTo>
                  <a:pt x="0" y="0"/>
                </a:moveTo>
                <a:lnTo>
                  <a:pt x="1223068" y="0"/>
                </a:lnTo>
                <a:lnTo>
                  <a:pt x="1223068" y="1759810"/>
                </a:lnTo>
                <a:lnTo>
                  <a:pt x="0" y="175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22585" y="4131310"/>
            <a:ext cx="4453771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legreya"/>
              </a:rPr>
              <a:t>Queue Display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1144" y="1288019"/>
            <a:ext cx="5805712" cy="7710963"/>
          </a:xfrm>
          <a:custGeom>
            <a:avLst/>
            <a:gdLst/>
            <a:ahLst/>
            <a:cxnLst/>
            <a:rect l="l" t="t" r="r" b="b"/>
            <a:pathLst>
              <a:path w="5805712" h="7710963">
                <a:moveTo>
                  <a:pt x="0" y="0"/>
                </a:moveTo>
                <a:lnTo>
                  <a:pt x="5805712" y="0"/>
                </a:lnTo>
                <a:lnTo>
                  <a:pt x="580571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143087"/>
            <a:ext cx="4073385" cy="2560420"/>
            <a:chOff x="0" y="0"/>
            <a:chExt cx="5431180" cy="3413893"/>
          </a:xfrm>
        </p:grpSpPr>
        <p:sp>
          <p:nvSpPr>
            <p:cNvPr id="4" name="Freeform 4"/>
            <p:cNvSpPr/>
            <p:nvPr/>
          </p:nvSpPr>
          <p:spPr>
            <a:xfrm flipH="1">
              <a:off x="0" y="160916"/>
              <a:ext cx="2159685" cy="3030171"/>
            </a:xfrm>
            <a:custGeom>
              <a:avLst/>
              <a:gdLst/>
              <a:ahLst/>
              <a:cxnLst/>
              <a:rect l="l" t="t" r="r" b="b"/>
              <a:pathLst>
                <a:path w="2159685" h="3030171">
                  <a:moveTo>
                    <a:pt x="2159685" y="0"/>
                  </a:moveTo>
                  <a:lnTo>
                    <a:pt x="0" y="0"/>
                  </a:lnTo>
                  <a:lnTo>
                    <a:pt x="0" y="3030170"/>
                  </a:lnTo>
                  <a:lnTo>
                    <a:pt x="2159685" y="3030170"/>
                  </a:lnTo>
                  <a:lnTo>
                    <a:pt x="215968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616137" y="383723"/>
              <a:ext cx="1966856" cy="3030171"/>
            </a:xfrm>
            <a:custGeom>
              <a:avLst/>
              <a:gdLst/>
              <a:ahLst/>
              <a:cxnLst/>
              <a:rect l="l" t="t" r="r" b="b"/>
              <a:pathLst>
                <a:path w="1966856" h="3030171">
                  <a:moveTo>
                    <a:pt x="0" y="0"/>
                  </a:moveTo>
                  <a:lnTo>
                    <a:pt x="1966856" y="0"/>
                  </a:lnTo>
                  <a:lnTo>
                    <a:pt x="1966856" y="3030170"/>
                  </a:lnTo>
                  <a:lnTo>
                    <a:pt x="0" y="3030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4020773" y="160916"/>
              <a:ext cx="1410407" cy="3030171"/>
            </a:xfrm>
            <a:custGeom>
              <a:avLst/>
              <a:gdLst/>
              <a:ahLst/>
              <a:cxnLst/>
              <a:rect l="l" t="t" r="r" b="b"/>
              <a:pathLst>
                <a:path w="1410407" h="3030171">
                  <a:moveTo>
                    <a:pt x="1410407" y="0"/>
                  </a:moveTo>
                  <a:lnTo>
                    <a:pt x="0" y="0"/>
                  </a:lnTo>
                  <a:lnTo>
                    <a:pt x="0" y="3030170"/>
                  </a:lnTo>
                  <a:lnTo>
                    <a:pt x="1410407" y="3030170"/>
                  </a:lnTo>
                  <a:lnTo>
                    <a:pt x="1410407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520595" y="0"/>
              <a:ext cx="1278181" cy="3030171"/>
            </a:xfrm>
            <a:custGeom>
              <a:avLst/>
              <a:gdLst/>
              <a:ahLst/>
              <a:cxnLst/>
              <a:rect l="l" t="t" r="r" b="b"/>
              <a:pathLst>
                <a:path w="1278181" h="3030171">
                  <a:moveTo>
                    <a:pt x="1278181" y="0"/>
                  </a:moveTo>
                  <a:lnTo>
                    <a:pt x="0" y="0"/>
                  </a:lnTo>
                  <a:lnTo>
                    <a:pt x="0" y="3030171"/>
                  </a:lnTo>
                  <a:lnTo>
                    <a:pt x="1278181" y="3030171"/>
                  </a:lnTo>
                  <a:lnTo>
                    <a:pt x="127818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779233" y="3942500"/>
            <a:ext cx="2739121" cy="2985418"/>
          </a:xfrm>
          <a:custGeom>
            <a:avLst/>
            <a:gdLst/>
            <a:ahLst/>
            <a:cxnLst/>
            <a:rect l="l" t="t" r="r" b="b"/>
            <a:pathLst>
              <a:path w="2739121" h="2985418">
                <a:moveTo>
                  <a:pt x="0" y="0"/>
                </a:moveTo>
                <a:lnTo>
                  <a:pt x="2739120" y="0"/>
                </a:lnTo>
                <a:lnTo>
                  <a:pt x="2739120" y="2985418"/>
                </a:lnTo>
                <a:lnTo>
                  <a:pt x="0" y="2985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7820" y="6305679"/>
            <a:ext cx="3789221" cy="2381802"/>
            <a:chOff x="0" y="0"/>
            <a:chExt cx="5052294" cy="3175736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149690"/>
              <a:ext cx="2009023" cy="2818782"/>
            </a:xfrm>
            <a:custGeom>
              <a:avLst/>
              <a:gdLst/>
              <a:ahLst/>
              <a:cxnLst/>
              <a:rect l="l" t="t" r="r" b="b"/>
              <a:pathLst>
                <a:path w="2009023" h="2818782">
                  <a:moveTo>
                    <a:pt x="2009023" y="0"/>
                  </a:moveTo>
                  <a:lnTo>
                    <a:pt x="0" y="0"/>
                  </a:lnTo>
                  <a:lnTo>
                    <a:pt x="0" y="2818782"/>
                  </a:lnTo>
                  <a:lnTo>
                    <a:pt x="2009023" y="2818782"/>
                  </a:lnTo>
                  <a:lnTo>
                    <a:pt x="200902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33632" y="356954"/>
              <a:ext cx="1829646" cy="2818782"/>
            </a:xfrm>
            <a:custGeom>
              <a:avLst/>
              <a:gdLst/>
              <a:ahLst/>
              <a:cxnLst/>
              <a:rect l="l" t="t" r="r" b="b"/>
              <a:pathLst>
                <a:path w="1829646" h="2818782">
                  <a:moveTo>
                    <a:pt x="0" y="0"/>
                  </a:moveTo>
                  <a:lnTo>
                    <a:pt x="1829646" y="0"/>
                  </a:lnTo>
                  <a:lnTo>
                    <a:pt x="1829646" y="2818782"/>
                  </a:lnTo>
                  <a:lnTo>
                    <a:pt x="0" y="281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3740279" y="149690"/>
              <a:ext cx="1312015" cy="2818782"/>
            </a:xfrm>
            <a:custGeom>
              <a:avLst/>
              <a:gdLst/>
              <a:ahLst/>
              <a:cxnLst/>
              <a:rect l="l" t="t" r="r" b="b"/>
              <a:pathLst>
                <a:path w="1312015" h="2818782">
                  <a:moveTo>
                    <a:pt x="1312015" y="0"/>
                  </a:moveTo>
                  <a:lnTo>
                    <a:pt x="0" y="0"/>
                  </a:lnTo>
                  <a:lnTo>
                    <a:pt x="0" y="2818782"/>
                  </a:lnTo>
                  <a:lnTo>
                    <a:pt x="1312015" y="2818782"/>
                  </a:lnTo>
                  <a:lnTo>
                    <a:pt x="131201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1414516" y="0"/>
              <a:ext cx="1189013" cy="2818782"/>
            </a:xfrm>
            <a:custGeom>
              <a:avLst/>
              <a:gdLst/>
              <a:ahLst/>
              <a:cxnLst/>
              <a:rect l="l" t="t" r="r" b="b"/>
              <a:pathLst>
                <a:path w="1189013" h="2818782">
                  <a:moveTo>
                    <a:pt x="1189014" y="0"/>
                  </a:moveTo>
                  <a:lnTo>
                    <a:pt x="0" y="0"/>
                  </a:lnTo>
                  <a:lnTo>
                    <a:pt x="0" y="2818782"/>
                  </a:lnTo>
                  <a:lnTo>
                    <a:pt x="1189014" y="2818782"/>
                  </a:lnTo>
                  <a:lnTo>
                    <a:pt x="1189014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4805336" flipH="1">
            <a:off x="5388542" y="3296324"/>
            <a:ext cx="1794940" cy="1765568"/>
          </a:xfrm>
          <a:custGeom>
            <a:avLst/>
            <a:gdLst/>
            <a:ahLst/>
            <a:cxnLst/>
            <a:rect l="l" t="t" r="r" b="b"/>
            <a:pathLst>
              <a:path w="1794940" h="1765568">
                <a:moveTo>
                  <a:pt x="1794939" y="0"/>
                </a:moveTo>
                <a:lnTo>
                  <a:pt x="0" y="0"/>
                </a:lnTo>
                <a:lnTo>
                  <a:pt x="0" y="1765567"/>
                </a:lnTo>
                <a:lnTo>
                  <a:pt x="1794939" y="1765567"/>
                </a:lnTo>
                <a:lnTo>
                  <a:pt x="17949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79647" y="914400"/>
            <a:ext cx="9643646" cy="198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8"/>
              </a:lnSpc>
            </a:pPr>
            <a:r>
              <a:rPr lang="en-US" sz="5720">
                <a:solidFill>
                  <a:srgbClr val="FFFFFF"/>
                </a:solidFill>
                <a:latin typeface="Alegreya Bold"/>
              </a:rPr>
              <a:t>Typical flow of a restaurant (self collect)</a:t>
            </a:r>
          </a:p>
        </p:txBody>
      </p:sp>
      <p:sp>
        <p:nvSpPr>
          <p:cNvPr id="16" name="Freeform 16"/>
          <p:cNvSpPr/>
          <p:nvPr/>
        </p:nvSpPr>
        <p:spPr>
          <a:xfrm rot="-9995244" flipH="1">
            <a:off x="5881763" y="6843716"/>
            <a:ext cx="1794940" cy="1765568"/>
          </a:xfrm>
          <a:custGeom>
            <a:avLst/>
            <a:gdLst/>
            <a:ahLst/>
            <a:cxnLst/>
            <a:rect l="l" t="t" r="r" b="b"/>
            <a:pathLst>
              <a:path w="1794940" h="1765568">
                <a:moveTo>
                  <a:pt x="1794939" y="0"/>
                </a:moveTo>
                <a:lnTo>
                  <a:pt x="0" y="0"/>
                </a:lnTo>
                <a:lnTo>
                  <a:pt x="0" y="1765568"/>
                </a:lnTo>
                <a:lnTo>
                  <a:pt x="1794939" y="1765568"/>
                </a:lnTo>
                <a:lnTo>
                  <a:pt x="17949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t="12007" b="120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21124" y="3705225"/>
            <a:ext cx="1124575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FFFF"/>
                </a:solidFill>
                <a:latin typeface="Open Sans Extra Bold Bold"/>
              </a:rPr>
              <a:t>Conclusion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4440" y="3158847"/>
            <a:ext cx="8394860" cy="385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3"/>
              </a:lnSpc>
              <a:spcBef>
                <a:spcPct val="0"/>
              </a:spcBef>
            </a:pPr>
            <a:r>
              <a:rPr lang="en-US" sz="5502">
                <a:solidFill>
                  <a:srgbClr val="000000"/>
                </a:solidFill>
                <a:latin typeface="Alegreya Bold"/>
              </a:rPr>
              <a:t>The project is to design a one stop smart system from reserve, order, taking food to pay for the food.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000851" cy="10287000"/>
            <a:chOff x="0" y="0"/>
            <a:chExt cx="131709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7097" cy="2709333"/>
            </a:xfrm>
            <a:custGeom>
              <a:avLst/>
              <a:gdLst/>
              <a:ahLst/>
              <a:cxnLst/>
              <a:rect l="l" t="t" r="r" b="b"/>
              <a:pathLst>
                <a:path w="1317097" h="2709333">
                  <a:moveTo>
                    <a:pt x="0" y="0"/>
                  </a:moveTo>
                  <a:lnTo>
                    <a:pt x="1317097" y="0"/>
                  </a:lnTo>
                  <a:lnTo>
                    <a:pt x="1317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6034001" cy="8229600"/>
          </a:xfrm>
          <a:custGeom>
            <a:avLst/>
            <a:gdLst/>
            <a:ahLst/>
            <a:cxnLst/>
            <a:rect l="l" t="t" r="r" b="b"/>
            <a:pathLst>
              <a:path w="6034001" h="8229600">
                <a:moveTo>
                  <a:pt x="0" y="0"/>
                </a:moveTo>
                <a:lnTo>
                  <a:pt x="6034001" y="0"/>
                </a:lnTo>
                <a:lnTo>
                  <a:pt x="60340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56" t="-7834" r="-82339"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934" y="3220161"/>
            <a:ext cx="15364132" cy="3746480"/>
          </a:xfrm>
          <a:custGeom>
            <a:avLst/>
            <a:gdLst/>
            <a:ahLst/>
            <a:cxnLst/>
            <a:rect l="l" t="t" r="r" b="b"/>
            <a:pathLst>
              <a:path w="15364132" h="3746480">
                <a:moveTo>
                  <a:pt x="0" y="0"/>
                </a:moveTo>
                <a:lnTo>
                  <a:pt x="15364132" y="0"/>
                </a:lnTo>
                <a:lnTo>
                  <a:pt x="15364132" y="3746480"/>
                </a:lnTo>
                <a:lnTo>
                  <a:pt x="0" y="374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6" t="-103291" r="-66683" b="-18687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122616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egreya Bold"/>
              </a:rPr>
              <a:t>Gantt Chart (Semester 2)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2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7725"/>
            <a:ext cx="6210300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WenQuanYi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61762"/>
            <a:ext cx="15739669" cy="544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2397">
                <a:solidFill>
                  <a:srgbClr val="FFFFFF"/>
                </a:solidFill>
                <a:latin typeface="WenQuanYi"/>
              </a:rPr>
              <a:t>[1]   K. -Y. Lin, C. -H. Chen, Z. -M. Zhang and S. -C. Ou, "NFC-based mobile application design restaurant ordering system APP," 2018 IEEE International Conference on Applied System Invention (ICASI), 2018, pp. 737-740, doi: 10.1109/ICASI.2018.8394365.</a:t>
            </a:r>
          </a:p>
          <a:p>
            <a:pPr algn="ctr">
              <a:lnSpc>
                <a:spcPts val="3356"/>
              </a:lnSpc>
            </a:pPr>
            <a:endParaRPr lang="en-US" sz="2397">
              <a:solidFill>
                <a:srgbClr val="FFFFFF"/>
              </a:solidFill>
              <a:latin typeface="WenQuanYi"/>
            </a:endParaRPr>
          </a:p>
          <a:p>
            <a:pPr>
              <a:lnSpc>
                <a:spcPts val="3356"/>
              </a:lnSpc>
            </a:pPr>
            <a:r>
              <a:rPr lang="en-US" sz="2397">
                <a:solidFill>
                  <a:srgbClr val="FFFFFF"/>
                </a:solidFill>
                <a:latin typeface="WenQuanYi"/>
              </a:rPr>
              <a:t>[2]   M. N. Mohammed, O. Y. M. Al-Rawi, S. Al-Zubaidi, S. Mustapha and M. Abdulrazaq, "Toward Sustainable Smart Cities in the Kingdom of Bahrain: A New Approach of Smart Restaurant Management and Ordering System During Covid-19," 2022 IEEE International Conference on Automatic Control and Intelligent Systems (I2CACIS), 2022, pp. 7-11, doi: 10.1109/I2CACIS54679.2022.9815479.</a:t>
            </a:r>
          </a:p>
          <a:p>
            <a:pPr algn="ctr">
              <a:lnSpc>
                <a:spcPts val="3356"/>
              </a:lnSpc>
            </a:pPr>
            <a:endParaRPr lang="en-US" sz="2397">
              <a:solidFill>
                <a:srgbClr val="FFFFFF"/>
              </a:solidFill>
              <a:latin typeface="WenQuanYi"/>
            </a:endParaRPr>
          </a:p>
          <a:p>
            <a:pPr>
              <a:lnSpc>
                <a:spcPts val="3356"/>
              </a:lnSpc>
            </a:pPr>
            <a:r>
              <a:rPr lang="en-US" sz="2397">
                <a:solidFill>
                  <a:srgbClr val="FFFFFF"/>
                </a:solidFill>
                <a:latin typeface="WenQuanYi"/>
              </a:rPr>
              <a:t>[3]  V. Liyanage, A. Ekanayake, H. Premasiri, P. Munasinghe and S. Thelijjagoda, "Foody - Smart Restaurant Management and Ordering System," 2018 IEEE Region 10 Humanitarian Technology Conference (R10-HTC), 2018, pp. 1-6, doi: 10.1109/R10-HTC.2018.8629835.</a:t>
            </a:r>
          </a:p>
          <a:p>
            <a:pPr algn="ctr">
              <a:lnSpc>
                <a:spcPts val="3356"/>
              </a:lnSpc>
            </a:pPr>
            <a:endParaRPr lang="en-US" sz="2397">
              <a:solidFill>
                <a:srgbClr val="FFFFFF"/>
              </a:solidFill>
              <a:latin typeface="WenQuanY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18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90179" y="4270319"/>
            <a:ext cx="2488707" cy="2712487"/>
          </a:xfrm>
          <a:custGeom>
            <a:avLst/>
            <a:gdLst/>
            <a:ahLst/>
            <a:cxnLst/>
            <a:rect l="l" t="t" r="r" b="b"/>
            <a:pathLst>
              <a:path w="2488707" h="2712487">
                <a:moveTo>
                  <a:pt x="0" y="0"/>
                </a:moveTo>
                <a:lnTo>
                  <a:pt x="2488707" y="0"/>
                </a:lnTo>
                <a:lnTo>
                  <a:pt x="2488707" y="2712486"/>
                </a:lnTo>
                <a:lnTo>
                  <a:pt x="0" y="271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805336" flipH="1">
            <a:off x="4833532" y="3347229"/>
            <a:ext cx="1630844" cy="1604157"/>
          </a:xfrm>
          <a:custGeom>
            <a:avLst/>
            <a:gdLst/>
            <a:ahLst/>
            <a:cxnLst/>
            <a:rect l="l" t="t" r="r" b="b"/>
            <a:pathLst>
              <a:path w="1630844" h="1604157">
                <a:moveTo>
                  <a:pt x="1630844" y="0"/>
                </a:moveTo>
                <a:lnTo>
                  <a:pt x="0" y="0"/>
                </a:lnTo>
                <a:lnTo>
                  <a:pt x="0" y="1604158"/>
                </a:lnTo>
                <a:lnTo>
                  <a:pt x="1630844" y="1604158"/>
                </a:lnTo>
                <a:lnTo>
                  <a:pt x="16308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5244" flipH="1">
            <a:off x="5174757" y="6906301"/>
            <a:ext cx="1630844" cy="1604157"/>
          </a:xfrm>
          <a:custGeom>
            <a:avLst/>
            <a:gdLst/>
            <a:ahLst/>
            <a:cxnLst/>
            <a:rect l="l" t="t" r="r" b="b"/>
            <a:pathLst>
              <a:path w="1630844" h="1604157">
                <a:moveTo>
                  <a:pt x="1630844" y="0"/>
                </a:moveTo>
                <a:lnTo>
                  <a:pt x="0" y="0"/>
                </a:lnTo>
                <a:lnTo>
                  <a:pt x="0" y="1604157"/>
                </a:lnTo>
                <a:lnTo>
                  <a:pt x="1630844" y="1604157"/>
                </a:lnTo>
                <a:lnTo>
                  <a:pt x="16308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2542719" y="2736425"/>
            <a:ext cx="809238" cy="2890137"/>
          </a:xfrm>
          <a:custGeom>
            <a:avLst/>
            <a:gdLst/>
            <a:ahLst/>
            <a:cxnLst/>
            <a:rect l="l" t="t" r="r" b="b"/>
            <a:pathLst>
              <a:path w="809238" h="2890137">
                <a:moveTo>
                  <a:pt x="809238" y="0"/>
                </a:moveTo>
                <a:lnTo>
                  <a:pt x="0" y="0"/>
                </a:lnTo>
                <a:lnTo>
                  <a:pt x="0" y="2890137"/>
                </a:lnTo>
                <a:lnTo>
                  <a:pt x="809238" y="2890137"/>
                </a:lnTo>
                <a:lnTo>
                  <a:pt x="809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29470" y="6412094"/>
            <a:ext cx="2844974" cy="2265634"/>
          </a:xfrm>
          <a:custGeom>
            <a:avLst/>
            <a:gdLst/>
            <a:ahLst/>
            <a:cxnLst/>
            <a:rect l="l" t="t" r="r" b="b"/>
            <a:pathLst>
              <a:path w="2844974" h="2265634">
                <a:moveTo>
                  <a:pt x="0" y="0"/>
                </a:moveTo>
                <a:lnTo>
                  <a:pt x="2844974" y="0"/>
                </a:lnTo>
                <a:lnTo>
                  <a:pt x="2844974" y="2265634"/>
                </a:lnTo>
                <a:lnTo>
                  <a:pt x="0" y="2265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5469" y="914400"/>
            <a:ext cx="8737419" cy="198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5"/>
              </a:lnSpc>
            </a:pPr>
            <a:r>
              <a:rPr lang="en-US" sz="5718">
                <a:solidFill>
                  <a:srgbClr val="FFFFFF"/>
                </a:solidFill>
                <a:latin typeface="Alegreya Bold"/>
              </a:rPr>
              <a:t>Typical flow of a restaurant </a:t>
            </a:r>
          </a:p>
          <a:p>
            <a:pPr>
              <a:lnSpc>
                <a:spcPts val="8005"/>
              </a:lnSpc>
            </a:pPr>
            <a:r>
              <a:rPr lang="en-US" sz="5718">
                <a:solidFill>
                  <a:srgbClr val="FFFFFF"/>
                </a:solidFill>
                <a:latin typeface="Alegreya Bold"/>
              </a:rPr>
              <a:t>(waiter)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9811" y="756397"/>
            <a:ext cx="96388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egreya Bold"/>
              </a:rPr>
              <a:t>Its pain!! When ......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0562" y="2477869"/>
            <a:ext cx="16597350" cy="664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281" lvl="1" indent="-507141">
              <a:lnSpc>
                <a:spcPts val="6577"/>
              </a:lnSpc>
              <a:buFont typeface="Arial"/>
              <a:buChar char="•"/>
            </a:pPr>
            <a:r>
              <a:rPr lang="en-US" sz="4697" dirty="0">
                <a:solidFill>
                  <a:srgbClr val="FFFFFF"/>
                </a:solidFill>
                <a:latin typeface="Lato"/>
              </a:rPr>
              <a:t>Drive 30 minutes to the cafe and there is no seat for you</a:t>
            </a:r>
          </a:p>
          <a:p>
            <a:pPr marL="1014281" lvl="1" indent="-507141">
              <a:lnSpc>
                <a:spcPts val="6577"/>
              </a:lnSpc>
              <a:buFont typeface="Arial"/>
              <a:buChar char="•"/>
            </a:pPr>
            <a:r>
              <a:rPr lang="en-US" sz="4697" dirty="0">
                <a:solidFill>
                  <a:srgbClr val="FFFFFF"/>
                </a:solidFill>
                <a:latin typeface="Lato"/>
              </a:rPr>
              <a:t>Queue for very long time</a:t>
            </a:r>
          </a:p>
          <a:p>
            <a:pPr marL="1014281" lvl="1" indent="-507141">
              <a:lnSpc>
                <a:spcPts val="6577"/>
              </a:lnSpc>
              <a:buFont typeface="Arial"/>
              <a:buChar char="•"/>
            </a:pPr>
            <a:r>
              <a:rPr lang="en-US" sz="4697" dirty="0">
                <a:solidFill>
                  <a:srgbClr val="FFFFFF"/>
                </a:solidFill>
                <a:latin typeface="Lato"/>
              </a:rPr>
              <a:t>When you saw your dish, it is already cold (typically in campus cafe)</a:t>
            </a:r>
          </a:p>
          <a:p>
            <a:pPr marL="1014281" lvl="1" indent="-507141">
              <a:lnSpc>
                <a:spcPts val="6577"/>
              </a:lnSpc>
              <a:buFont typeface="Arial"/>
              <a:buChar char="•"/>
            </a:pPr>
            <a:r>
              <a:rPr lang="en-US" sz="4697" dirty="0">
                <a:solidFill>
                  <a:srgbClr val="FFFFFF"/>
                </a:solidFill>
                <a:latin typeface="Lato"/>
              </a:rPr>
              <a:t>Cannot 100% focus on having social with friends because you listen to the table  number</a:t>
            </a:r>
          </a:p>
          <a:p>
            <a:pPr marL="1014281" lvl="1" indent="-507141" algn="l">
              <a:lnSpc>
                <a:spcPts val="6577"/>
              </a:lnSpc>
              <a:buFont typeface="Arial"/>
              <a:buChar char="•"/>
            </a:pPr>
            <a:r>
              <a:rPr lang="en-US" sz="4697" dirty="0">
                <a:solidFill>
                  <a:srgbClr val="FFFFFF"/>
                </a:solidFill>
                <a:latin typeface="Lato"/>
              </a:rPr>
              <a:t>Waiters are very busy to do order especially at the peak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39238" y="4264978"/>
            <a:ext cx="9525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260688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egreya Bold"/>
              </a:rPr>
              <a:t>Goal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58201" y="4642802"/>
            <a:ext cx="17159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WenQuanYi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87892" y="4810442"/>
            <a:ext cx="11221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23932"/>
            <a:ext cx="8522074" cy="428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make people no need to queue to order foods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free people from always listening to the queue numbers or food names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Reduce waiter's workload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The owner no need to shout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lower the workload of waiter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469686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egreya Bold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58201" y="4642802"/>
            <a:ext cx="17159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WenQuanYi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87892" y="4810442"/>
            <a:ext cx="11221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23932"/>
            <a:ext cx="8522074" cy="613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develop a webapp for people to order food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make a database to store customer order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use ESP32 to make a table reserve hardware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use lcd to make a queue dashboard, so that people know which food is theirs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legreya"/>
              </a:rPr>
              <a:t>To notify the customer on their devices when their foods are ready to serve using the table device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8655" y="923925"/>
            <a:ext cx="6190657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Alegreya Bold"/>
              </a:rPr>
              <a:t>Existing Attempt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655" y="2145830"/>
            <a:ext cx="8272836" cy="743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6" lvl="1" indent="-572133">
              <a:lnSpc>
                <a:spcPts val="7419"/>
              </a:lnSpc>
              <a:buFont typeface="Arial"/>
              <a:buChar char="•"/>
            </a:pPr>
            <a:r>
              <a:rPr lang="en-US" sz="5299" u="sng">
                <a:solidFill>
                  <a:srgbClr val="EB6B12"/>
                </a:solidFill>
                <a:latin typeface="Alegreya Bold"/>
              </a:rPr>
              <a:t>Use web app to order dish (Menu Savvy)</a:t>
            </a:r>
          </a:p>
          <a:p>
            <a:pPr marL="1144266" lvl="1" indent="-572133">
              <a:lnSpc>
                <a:spcPts val="7419"/>
              </a:lnSpc>
              <a:spcBef>
                <a:spcPct val="0"/>
              </a:spcBef>
              <a:buFont typeface="Arial"/>
              <a:buChar char="•"/>
            </a:pPr>
            <a:r>
              <a:rPr lang="en-US" sz="5299" u="sng">
                <a:solidFill>
                  <a:srgbClr val="EB6B12"/>
                </a:solidFill>
                <a:latin typeface="Alegreya Bold"/>
              </a:rPr>
              <a:t>(Self collect)will call the dish name/ put the food and wait for self collect/use digital dashboard to display table number (Mcd)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0516" y="0"/>
            <a:ext cx="7907484" cy="10287000"/>
          </a:xfrm>
          <a:custGeom>
            <a:avLst/>
            <a:gdLst/>
            <a:ahLst/>
            <a:cxnLst/>
            <a:rect l="l" t="t" r="r" b="b"/>
            <a:pathLst>
              <a:path w="7907484" h="10287000">
                <a:moveTo>
                  <a:pt x="0" y="0"/>
                </a:moveTo>
                <a:lnTo>
                  <a:pt x="7907484" y="0"/>
                </a:lnTo>
                <a:lnTo>
                  <a:pt x="7907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5" t="-6993" b="-6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8655" y="2145830"/>
            <a:ext cx="8272836" cy="650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6" lvl="1" indent="-572133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EB6B12"/>
                </a:solidFill>
                <a:latin typeface="Alegreya Bold"/>
              </a:rPr>
              <a:t>Research on NFC Based Menu App [1]</a:t>
            </a:r>
          </a:p>
          <a:p>
            <a:pPr marL="1144266" lvl="1" indent="-572133">
              <a:lnSpc>
                <a:spcPts val="7419"/>
              </a:lnSpc>
              <a:spcBef>
                <a:spcPct val="0"/>
              </a:spcBef>
              <a:buFont typeface="Arial"/>
              <a:buChar char="•"/>
            </a:pPr>
            <a:r>
              <a:rPr lang="en-US" sz="5299">
                <a:solidFill>
                  <a:srgbClr val="EB6B12"/>
                </a:solidFill>
                <a:latin typeface="Alegreya Bold"/>
              </a:rPr>
              <a:t>Develop an one stop smart system (Table Reserve, AI Menu, nearest restaurant feature named Foody [3]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655" y="923925"/>
            <a:ext cx="6190657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Alegreya Bold"/>
              </a:rPr>
              <a:t>Literature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640</Words>
  <Application>Microsoft Office PowerPoint</Application>
  <PresentationFormat>Custom</PresentationFormat>
  <Paragraphs>74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WenQuanYi Bold</vt:lpstr>
      <vt:lpstr>Alegreya</vt:lpstr>
      <vt:lpstr>WenQuanYi</vt:lpstr>
      <vt:lpstr>Arial</vt:lpstr>
      <vt:lpstr>Lato</vt:lpstr>
      <vt:lpstr>Open Sans Extra Bold Bold</vt:lpstr>
      <vt:lpstr>Alegreya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Restaurant Ordering</dc:title>
  <dc:creator>User</dc:creator>
  <cp:lastModifiedBy>LEE XING YANG</cp:lastModifiedBy>
  <cp:revision>4</cp:revision>
  <dcterms:created xsi:type="dcterms:W3CDTF">2006-08-16T00:00:00Z</dcterms:created>
  <dcterms:modified xsi:type="dcterms:W3CDTF">2023-06-20T06:36:07Z</dcterms:modified>
  <dc:identifier>DAFXLXNbMKU</dc:identifier>
</cp:coreProperties>
</file>